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59" r:id="rId7"/>
    <p:sldId id="267" r:id="rId8"/>
    <p:sldId id="262" r:id="rId9"/>
    <p:sldId id="268" r:id="rId10"/>
    <p:sldId id="263" r:id="rId11"/>
    <p:sldId id="260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60" d="100"/>
          <a:sy n="60" d="100"/>
        </p:scale>
        <p:origin x="-163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93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274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659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376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723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18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4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914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2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309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16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0BD3-8427-45D1-912A-383823983EB7}" type="datetimeFigureOut">
              <a:rPr lang="es-CL" smtClean="0"/>
              <a:t>24-07-2016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0DBA-37BB-4D50-B77C-CAE621CD918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39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12168"/>
          </a:xfr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b="1" dirty="0"/>
              <a:t>P</a:t>
            </a:r>
            <a:r>
              <a:rPr lang="es-CL" b="1" dirty="0" smtClean="0"/>
              <a:t>rincipales episodios de la segunda Guerra Mundial (1939 – 1945)</a:t>
            </a:r>
            <a:endParaRPr lang="es-CL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4896" cy="396044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4864"/>
            <a:ext cx="8205787" cy="4176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427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L" b="1" dirty="0" smtClean="0"/>
              <a:t>Batalla de </a:t>
            </a:r>
            <a:r>
              <a:rPr lang="es-CL" b="1" dirty="0" err="1" smtClean="0"/>
              <a:t>Alamein</a:t>
            </a:r>
            <a:r>
              <a:rPr lang="es-CL" b="1" dirty="0" smtClean="0"/>
              <a:t> (1942)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CL" b="1" dirty="0" smtClean="0">
                <a:solidFill>
                  <a:schemeClr val="tx1"/>
                </a:solidFill>
              </a:rPr>
              <a:t>Hacia 1942 los triunfos del Eje en África se dificultaban, en gran medida, por el ingreso de las tropas norteamericanas al bando aliado, lo que significó la expulsión de Italia y Alemania de África.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 Al perder </a:t>
            </a:r>
            <a:r>
              <a:rPr lang="es-CL" dirty="0" err="1" smtClean="0">
                <a:solidFill>
                  <a:schemeClr val="tx1"/>
                </a:solidFill>
              </a:rPr>
              <a:t>Alamein</a:t>
            </a:r>
            <a:r>
              <a:rPr lang="es-CL" dirty="0" smtClean="0">
                <a:solidFill>
                  <a:schemeClr val="tx1"/>
                </a:solidFill>
              </a:rPr>
              <a:t> (ciudad egipcia en las costas del Mediterráneo), queda libre el paso desde el norte de África para que los aliados ingresen por el Mediterráneo a Europa.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46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b="1" dirty="0" smtClean="0"/>
              <a:t>Invasión a Sicilia por los Aliados (1943)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Al expulsar al Eje de África, los aliados llegan a la isla de </a:t>
            </a:r>
            <a:r>
              <a:rPr lang="es-CL" b="1" dirty="0" smtClean="0">
                <a:solidFill>
                  <a:schemeClr val="tx1"/>
                </a:solidFill>
              </a:rPr>
              <a:t>Sicilia</a:t>
            </a:r>
            <a:r>
              <a:rPr lang="es-CL" dirty="0" smtClean="0">
                <a:solidFill>
                  <a:schemeClr val="tx1"/>
                </a:solidFill>
              </a:rPr>
              <a:t>, ubicada al sur de Italia, y a través de ella, ingresan a este país. </a:t>
            </a:r>
          </a:p>
          <a:p>
            <a:pPr algn="just"/>
            <a:r>
              <a:rPr lang="es-CL" b="1" dirty="0" smtClean="0">
                <a:solidFill>
                  <a:schemeClr val="tx1"/>
                </a:solidFill>
              </a:rPr>
              <a:t>La importancia  de este hecho es que Mussolini, muy desgastado política y militarmente, es destituido de su cargo, el rey Víctor Manuel III recupera el trono y declara la rendición de Italia y su apoyo al bando aliado.</a:t>
            </a:r>
          </a:p>
          <a:p>
            <a:pPr algn="just"/>
            <a:r>
              <a:rPr lang="es-CL" dirty="0" smtClean="0">
                <a:solidFill>
                  <a:schemeClr val="tx1"/>
                </a:solidFill>
              </a:rPr>
              <a:t> Mussolini logra escapar hacia el norte de Italia, pero es ejecutado  en abril de 1944 junto a sus más cercanos. 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20891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b="1" dirty="0" smtClean="0"/>
              <a:t>Desembarco en Normandía o “Día D” (1944 – 1945)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es-CL" dirty="0" smtClean="0"/>
              <a:t>En junio de 1944, miles de soldados ingleses y norteamericanos desembarcan </a:t>
            </a:r>
            <a:r>
              <a:rPr lang="es-CL" b="1" dirty="0" smtClean="0"/>
              <a:t>en Normandía, en la costa norte de Francia,</a:t>
            </a:r>
            <a:r>
              <a:rPr lang="es-CL" dirty="0" smtClean="0"/>
              <a:t> </a:t>
            </a:r>
            <a:r>
              <a:rPr lang="es-CL" u="sng" dirty="0" smtClean="0"/>
              <a:t>con el fin de expulsar a los alemanes de Europa Occidental.</a:t>
            </a:r>
          </a:p>
          <a:p>
            <a:pPr algn="just"/>
            <a:r>
              <a:rPr lang="es-CL" dirty="0" smtClean="0"/>
              <a:t>A su vez, </a:t>
            </a:r>
            <a:r>
              <a:rPr lang="es-CL" b="1" dirty="0" smtClean="0"/>
              <a:t>Stalin expulsa al debilitado ejército alemán de Europa oriental</a:t>
            </a:r>
            <a:r>
              <a:rPr lang="es-CL" dirty="0" smtClean="0"/>
              <a:t>, logrando invadir a Berlín en 1945. A raíz de esto, Hitler y su mujer se suicidan en mayo de 1945, </a:t>
            </a:r>
            <a:r>
              <a:rPr lang="es-CL" b="1" dirty="0" smtClean="0"/>
              <a:t>finalizando así la guerra en el frente europeo.</a:t>
            </a:r>
          </a:p>
          <a:p>
            <a:pPr algn="just"/>
            <a:r>
              <a:rPr lang="es-CL" dirty="0" smtClean="0"/>
              <a:t>Japón se mantenía como foco activo de guerra pero </a:t>
            </a:r>
            <a:r>
              <a:rPr lang="es-CL" smtClean="0"/>
              <a:t>gravemente debilitado.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211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21909" r="16578" b="2089"/>
          <a:stretch/>
        </p:blipFill>
        <p:spPr bwMode="auto">
          <a:xfrm>
            <a:off x="107504" y="144379"/>
            <a:ext cx="8856984" cy="671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b="1" dirty="0" smtClean="0"/>
              <a:t>Batalla de Inglaterra ( 1940)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es-CL" b="1" dirty="0" smtClean="0"/>
              <a:t>Alemania realiza bombardeos aéreos en   puntos estratégicos, como bases aéreas y población civil de Inglaterra, con el fin de lograr su rendición. </a:t>
            </a:r>
          </a:p>
          <a:p>
            <a:pPr algn="just"/>
            <a:r>
              <a:rPr lang="es-CL" dirty="0" smtClean="0"/>
              <a:t>A pesar de la destrucción, los ingleses resisten y Alemania, sin asumir su derrota, reorienta sus ataques hacia el sur de Europa apoyando a los italianos en Grecia, logrando someter a dicho país.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27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439275" cy="67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Frente africano (desde 1940)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CL" dirty="0" smtClean="0"/>
              <a:t>Italia se mostraba ineficiente para mantener el control fascista en Grecia y  en el norte de África, por lo que Hitler envía a los </a:t>
            </a:r>
            <a:r>
              <a:rPr lang="es-CL" b="1" i="1" dirty="0" smtClean="0"/>
              <a:t>África </a:t>
            </a:r>
            <a:r>
              <a:rPr lang="es-CL" b="1" i="1" dirty="0" err="1" smtClean="0"/>
              <a:t>Korps</a:t>
            </a:r>
            <a:r>
              <a:rPr lang="es-CL" b="1" dirty="0" smtClean="0"/>
              <a:t> (Cuerpo Africano) </a:t>
            </a:r>
            <a:r>
              <a:rPr lang="es-CL" dirty="0" smtClean="0"/>
              <a:t>lideradas por Erwin Rommel.</a:t>
            </a:r>
          </a:p>
          <a:p>
            <a:pPr algn="just"/>
            <a:r>
              <a:rPr lang="es-CL" b="1" dirty="0" smtClean="0"/>
              <a:t>De esta manera y gracias a  Alemania, Italia recupera el control de  Libia y de gran parte del norte de África.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153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b="1" i="1" dirty="0" smtClean="0"/>
              <a:t>Previo al inicio de la guerra….</a:t>
            </a:r>
            <a:endParaRPr lang="es-CL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CL" i="1" dirty="0" smtClean="0">
                <a:solidFill>
                  <a:schemeClr val="tx1"/>
                </a:solidFill>
              </a:rPr>
              <a:t>En 1939 Alemania y URSS sorprenden a Europa firmando el </a:t>
            </a:r>
            <a:r>
              <a:rPr lang="es-CL" b="1" i="1" dirty="0" smtClean="0">
                <a:solidFill>
                  <a:schemeClr val="tx1"/>
                </a:solidFill>
              </a:rPr>
              <a:t>pacto germano – soviético de no agresión.</a:t>
            </a:r>
            <a:r>
              <a:rPr lang="es-CL" i="1" dirty="0" smtClean="0">
                <a:solidFill>
                  <a:schemeClr val="tx1"/>
                </a:solidFill>
              </a:rPr>
              <a:t> Sin embargo, el </a:t>
            </a:r>
            <a:r>
              <a:rPr lang="es-CL" i="1" u="sng" dirty="0" smtClean="0">
                <a:solidFill>
                  <a:schemeClr val="tx1"/>
                </a:solidFill>
              </a:rPr>
              <a:t>pacto incluía un acuerdo secreto que señalaba que se repartirían Polonia.</a:t>
            </a:r>
          </a:p>
          <a:p>
            <a:pPr algn="just"/>
            <a:r>
              <a:rPr lang="es-CL" i="1" dirty="0" smtClean="0">
                <a:solidFill>
                  <a:schemeClr val="tx1"/>
                </a:solidFill>
              </a:rPr>
              <a:t>Inglaterra y Francia sospechaban este acuerdo y por ello, en Agosto de 1939 </a:t>
            </a:r>
            <a:r>
              <a:rPr lang="es-CL" b="1" i="1" dirty="0" smtClean="0">
                <a:solidFill>
                  <a:schemeClr val="tx1"/>
                </a:solidFill>
              </a:rPr>
              <a:t>Inglaterra, Francia y Polonia también firman un pacto </a:t>
            </a:r>
            <a:r>
              <a:rPr lang="es-CL" i="1" u="sng" dirty="0" smtClean="0">
                <a:solidFill>
                  <a:schemeClr val="tx1"/>
                </a:solidFill>
              </a:rPr>
              <a:t>donde las dos primeras protegerían militarmente a Polonia ante un ataque Alemán.</a:t>
            </a:r>
            <a:endParaRPr lang="es-CL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L" b="1" dirty="0" smtClean="0"/>
              <a:t>Operación </a:t>
            </a:r>
            <a:r>
              <a:rPr lang="es-CL" b="1" dirty="0" err="1" smtClean="0"/>
              <a:t>Barbarroja</a:t>
            </a:r>
            <a:r>
              <a:rPr lang="es-CL" b="1" dirty="0" smtClean="0"/>
              <a:t> (1941)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600" dirty="0" smtClean="0"/>
              <a:t>Alemania </a:t>
            </a:r>
            <a:r>
              <a:rPr lang="es-CL" sz="2600" u="sng" dirty="0" smtClean="0"/>
              <a:t>rompe el pacto germano – </a:t>
            </a:r>
            <a:r>
              <a:rPr lang="es-CL" sz="2600" u="sng" dirty="0" err="1" smtClean="0"/>
              <a:t>sovietico</a:t>
            </a:r>
            <a:r>
              <a:rPr lang="es-CL" sz="2600" u="sng" dirty="0" smtClean="0"/>
              <a:t> de no agresión con URSS</a:t>
            </a:r>
            <a:r>
              <a:rPr lang="es-CL" sz="2600" dirty="0" smtClean="0"/>
              <a:t> con la finalidad de obtener cereales y petróleo para sus ejércitos, muy abundantes en URSS. </a:t>
            </a:r>
          </a:p>
          <a:p>
            <a:pPr algn="just"/>
            <a:r>
              <a:rPr lang="es-CL" sz="2600" dirty="0" smtClean="0"/>
              <a:t>Si bien los alemanes eran muy superiores al Ejercito </a:t>
            </a:r>
            <a:r>
              <a:rPr lang="es-CL" sz="2600" dirty="0"/>
              <a:t>R</a:t>
            </a:r>
            <a:r>
              <a:rPr lang="es-CL" sz="2600" dirty="0" smtClean="0"/>
              <a:t>ojo (soviético), fueron derrotados por:</a:t>
            </a:r>
          </a:p>
          <a:p>
            <a:pPr marL="0" indent="0" algn="just">
              <a:buNone/>
            </a:pPr>
            <a:r>
              <a:rPr lang="es-CL" sz="2600" dirty="0" smtClean="0"/>
              <a:t>1- La táctica de </a:t>
            </a:r>
            <a:r>
              <a:rPr lang="es-CL" sz="2600" b="1" dirty="0" smtClean="0"/>
              <a:t>“Tierra Quemada” </a:t>
            </a:r>
            <a:r>
              <a:rPr lang="es-CL" sz="2600" dirty="0" smtClean="0"/>
              <a:t>aplicada por los soviéticos. </a:t>
            </a:r>
            <a:r>
              <a:rPr lang="es-CL" sz="2600" u="sng" dirty="0" smtClean="0"/>
              <a:t>Consistía en huir de los alemanes no sin antes llevarse el alimento, desmantelar las industrias  y quemar toda instalación que sirviera de refugio o conexión para los  enemigos.</a:t>
            </a:r>
          </a:p>
          <a:p>
            <a:pPr marL="0" indent="0" algn="just">
              <a:buNone/>
            </a:pPr>
            <a:r>
              <a:rPr lang="es-CL" sz="2600" dirty="0" smtClean="0"/>
              <a:t>2- El duro </a:t>
            </a:r>
            <a:r>
              <a:rPr lang="es-CL" sz="2600" b="1" dirty="0" smtClean="0"/>
              <a:t>“invierno ruso” </a:t>
            </a:r>
            <a:r>
              <a:rPr lang="es-CL" sz="2600" dirty="0" smtClean="0"/>
              <a:t>que sorprendió a los alemanes sin alimento ni donde refugiarse. </a:t>
            </a:r>
          </a:p>
          <a:p>
            <a:pPr marL="0" indent="0" algn="just">
              <a:buNone/>
            </a:pPr>
            <a:r>
              <a:rPr lang="es-CL" sz="2600" dirty="0" smtClean="0"/>
              <a:t>Ambos factores impiden que Alemania tome posesión de Leningrado y Moscú, siendo una de las primeras y mas importantes derrotas de Hitler.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07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Ataque japonés a Pearl Harbor (1941)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s-CL" dirty="0" smtClean="0"/>
              <a:t>Los japoneses destruyen, casi en su totalidad, la base naval de EE.UU. en </a:t>
            </a:r>
            <a:r>
              <a:rPr lang="es-CL" dirty="0" err="1" smtClean="0"/>
              <a:t>Hawai</a:t>
            </a:r>
            <a:r>
              <a:rPr lang="es-CL" dirty="0" smtClean="0"/>
              <a:t> llamada </a:t>
            </a:r>
            <a:r>
              <a:rPr lang="es-CL" b="1" i="1" dirty="0" smtClean="0"/>
              <a:t>Pearl Harbor</a:t>
            </a:r>
            <a:r>
              <a:rPr lang="es-CL" i="1" dirty="0" smtClean="0"/>
              <a:t>. </a:t>
            </a:r>
            <a:r>
              <a:rPr lang="es-CL" dirty="0" smtClean="0"/>
              <a:t>El objetivo era conquistar toda la zona del Pacífico y neutralizar la presencia de EE.UU en esa área.</a:t>
            </a:r>
          </a:p>
          <a:p>
            <a:pPr algn="just"/>
            <a:r>
              <a:rPr lang="es-CL" dirty="0" smtClean="0"/>
              <a:t>Este hecho marca el </a:t>
            </a:r>
            <a:r>
              <a:rPr lang="es-CL" b="1" dirty="0" smtClean="0"/>
              <a:t>ingreso de EE.UU a la segunda guerra mundial</a:t>
            </a:r>
            <a:r>
              <a:rPr lang="es-CL" dirty="0" smtClean="0"/>
              <a:t>, integrando al bando de los aliados. Así como Inglaterra frenaba el avance fascista de Alemania en Europa, </a:t>
            </a:r>
            <a:r>
              <a:rPr lang="es-CL" b="1" dirty="0" smtClean="0"/>
              <a:t>EE.UU haría lo mismo contra el fascismo japonés en Asia y el Pacífico. </a:t>
            </a:r>
            <a:r>
              <a:rPr lang="es-CL" b="1" dirty="0" smtClean="0"/>
              <a:t>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161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404664"/>
            <a:ext cx="8046156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743</Words>
  <Application>Microsoft Office PowerPoint</Application>
  <PresentationFormat>Presentación en pantalla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Principales episodios de la segunda Guerra Mundial (1939 – 1945)</vt:lpstr>
      <vt:lpstr>Batalla de Inglaterra ( 1940)</vt:lpstr>
      <vt:lpstr>Presentación de PowerPoint</vt:lpstr>
      <vt:lpstr>Frente africano (desde 1940)</vt:lpstr>
      <vt:lpstr>Previo al inicio de la guerra….</vt:lpstr>
      <vt:lpstr>Operación Barbarroja (1941)</vt:lpstr>
      <vt:lpstr>Presentación de PowerPoint</vt:lpstr>
      <vt:lpstr>Ataque japonés a Pearl Harbor (1941)</vt:lpstr>
      <vt:lpstr>Presentación de PowerPoint</vt:lpstr>
      <vt:lpstr>Batalla de Alamein (1942)</vt:lpstr>
      <vt:lpstr>Invasión a Sicilia por los Aliados (1943)</vt:lpstr>
      <vt:lpstr>Presentación de PowerPoint</vt:lpstr>
      <vt:lpstr>Desembarco en Normandía o “Día D” (1944 – 1945)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</dc:creator>
  <cp:lastModifiedBy>Marcela</cp:lastModifiedBy>
  <cp:revision>18</cp:revision>
  <dcterms:created xsi:type="dcterms:W3CDTF">2016-07-25T01:35:16Z</dcterms:created>
  <dcterms:modified xsi:type="dcterms:W3CDTF">2016-07-25T05:05:13Z</dcterms:modified>
</cp:coreProperties>
</file>